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3" r:id="rId6"/>
    <p:sldId id="265" r:id="rId7"/>
    <p:sldId id="266" r:id="rId8"/>
    <p:sldId id="267" r:id="rId9"/>
    <p:sldId id="261" r:id="rId10"/>
    <p:sldId id="262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9366856341833"/>
          <c:y val="3.5824407084728442E-2"/>
          <c:w val="0.52614785256899477"/>
          <c:h val="0.747629736224240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B5-46C5-AABB-A1495F6C277B}"/>
              </c:ext>
            </c:extLst>
          </c:dPt>
          <c:dPt>
            <c:idx val="1"/>
            <c:bubble3D val="0"/>
            <c:explosion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B5-46C5-AABB-A1495F6C277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BB5-46C5-AABB-A1495F6C277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BB5-46C5-AABB-A1495F6C27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7546</c:v>
                </c:pt>
                <c:pt idx="1">
                  <c:v>4432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59.5</c:v>
                </c:pt>
                <c:pt idx="1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B5-46C5-AABB-A1495F6C277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36CD-844C-42B1-80AE-1E810A40398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32E-C2B7-4DCC-8C09-BA10A0C68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6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9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7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2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33C0-8547-4368-9445-1DC1146309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38C493-192E-40A2-AED1-B66A633701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15444" cy="6711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5721" y="130938"/>
            <a:ext cx="9144000" cy="717558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БЕЗБАР’ЄРНИЙ МАРШРУТ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B5959E-AC5B-4540-8608-5396BC2A5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45" y="68002"/>
            <a:ext cx="756824" cy="10550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FDA3BB-E727-4025-A4BD-3C1D0EA28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0" y="68002"/>
            <a:ext cx="688700" cy="102412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608B38D-82B5-46F3-9797-5D5476DDF218}"/>
              </a:ext>
            </a:extLst>
          </p:cNvPr>
          <p:cNvSpPr/>
          <p:nvPr/>
        </p:nvSpPr>
        <p:spPr>
          <a:xfrm>
            <a:off x="-1" y="5520392"/>
            <a:ext cx="12215444" cy="136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8">
            <a:extLst>
              <a:ext uri="{FF2B5EF4-FFF2-40B4-BE49-F238E27FC236}">
                <a16:creationId xmlns:a16="http://schemas.microsoft.com/office/drawing/2014/main" id="{20A29DAB-4C61-44CF-8EEC-5DB1899FF65A}"/>
              </a:ext>
            </a:extLst>
          </p:cNvPr>
          <p:cNvSpPr/>
          <p:nvPr/>
        </p:nvSpPr>
        <p:spPr>
          <a:xfrm>
            <a:off x="1639636" y="4928962"/>
            <a:ext cx="8936170" cy="118286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  <a:cs typeface="Arial" panose="020B0604020202020204" pitchFamily="34" charset="0"/>
              </a:rPr>
              <a:t>БАРАНИНСЬКА ТЕРИТОРІАЛЬНА ГРОМАДА</a:t>
            </a:r>
          </a:p>
          <a:p>
            <a:pPr algn="ctr"/>
            <a:r>
              <a:rPr lang="ru-RU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  <a:cs typeface="Arial" panose="020B0604020202020204" pitchFamily="34" charset="0"/>
              </a:rPr>
              <a:t>ЗАКАРПАТСЬКОЇ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244372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0403"/>
            <a:ext cx="10515600" cy="574798"/>
          </a:xfrm>
        </p:spPr>
        <p:txBody>
          <a:bodyPr>
            <a:normAutofit/>
          </a:bodyPr>
          <a:lstStyle/>
          <a:p>
            <a:pPr algn="ctr"/>
            <a:r>
              <a:rPr lang="uk-UA" sz="2800" b="1"/>
              <a:t>ОЧІКУВАНІ РЕЗУЛЬТАТИ 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2D7DD-0A3E-4E99-8B83-D0864684C40C}"/>
              </a:ext>
            </a:extLst>
          </p:cNvPr>
          <p:cNvSpPr txBox="1"/>
          <p:nvPr/>
        </p:nvSpPr>
        <p:spPr>
          <a:xfrm>
            <a:off x="1333500" y="3688835"/>
            <a:ext cx="403013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/>
              <a:t>Потребує реконструкції облаштування прилегої до зупинки території згідно діючих норм :</a:t>
            </a:r>
          </a:p>
          <a:p>
            <a:pPr marL="285750" indent="-285750">
              <a:buFontTx/>
              <a:buChar char="-"/>
            </a:pPr>
            <a:r>
              <a:rPr lang="uk-UA"/>
              <a:t>ДБН В.2.2-40:2018  «Інклюзивність </a:t>
            </a:r>
          </a:p>
          <a:p>
            <a:r>
              <a:rPr lang="uk-UA"/>
              <a:t>    будівель і споруд» </a:t>
            </a:r>
          </a:p>
          <a:p>
            <a:pPr marL="285750" indent="-285750">
              <a:buFontTx/>
              <a:buChar char="-"/>
            </a:pPr>
            <a:r>
              <a:rPr lang="uk-UA"/>
              <a:t>ДБН В.2.3-5:2018 «Вулиці та дороги</a:t>
            </a:r>
          </a:p>
          <a:p>
            <a:r>
              <a:rPr lang="uk-UA"/>
              <a:t>    населених пунктів»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D1B24-2860-43D5-B771-1799BC378D9D}"/>
              </a:ext>
            </a:extLst>
          </p:cNvPr>
          <p:cNvSpPr txBox="1"/>
          <p:nvPr/>
        </p:nvSpPr>
        <p:spPr>
          <a:xfrm>
            <a:off x="6294967" y="3688835"/>
            <a:ext cx="45635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/>
              <a:t>відсутність заниження бордюрних каменів,</a:t>
            </a:r>
          </a:p>
          <a:p>
            <a:pPr marL="285750" indent="-285750">
              <a:buFontTx/>
              <a:buChar char="-"/>
            </a:pPr>
            <a:r>
              <a:rPr lang="ru-RU"/>
              <a:t>відсутність пішохідної частини тротуара</a:t>
            </a:r>
          </a:p>
          <a:p>
            <a:r>
              <a:rPr lang="ru-RU"/>
              <a:t>-   дефекти мощення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FCE84B-BD85-4976-895C-39DFA4F6F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45" y="68002"/>
            <a:ext cx="756824" cy="10550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11C142-4DD4-4D0E-894E-4B9D35D61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1" y="68002"/>
            <a:ext cx="688700" cy="10241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96898C-FDFD-46BD-9C1C-03050B6505D4}"/>
              </a:ext>
            </a:extLst>
          </p:cNvPr>
          <p:cNvSpPr txBox="1"/>
          <p:nvPr/>
        </p:nvSpPr>
        <p:spPr>
          <a:xfrm>
            <a:off x="1333500" y="2245835"/>
            <a:ext cx="952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Питання безбар’єрності – це не просто вимога часу. Це потреба мільйонів українців. Зокрема і військових. Це найменше, що ми можемо зробити для тих, хто повертається з війни. Хто отримав поранення, хто захищав свої громади»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56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31865" y="1795155"/>
            <a:ext cx="4114588" cy="3830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1800" dirty="0"/>
              <a:t>Частка </a:t>
            </a:r>
            <a:r>
              <a:rPr lang="uk-UA" sz="1800" dirty="0" err="1"/>
              <a:t>маломобільних</a:t>
            </a:r>
            <a:r>
              <a:rPr lang="uk-UA" sz="1800" dirty="0"/>
              <a:t> груп населення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9B0F9A8-E2ED-429A-8CA4-FF315107A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623765"/>
              </p:ext>
            </p:extLst>
          </p:nvPr>
        </p:nvGraphicFramePr>
        <p:xfrm>
          <a:off x="7548092" y="931424"/>
          <a:ext cx="5096102" cy="330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931865" y="3256537"/>
            <a:ext cx="6849163" cy="11533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800" dirty="0"/>
              <a:t>Оцінка ступеня </a:t>
            </a:r>
            <a:r>
              <a:rPr lang="uk-UA" sz="1800" dirty="0" err="1"/>
              <a:t>безбар’єрності</a:t>
            </a:r>
            <a:r>
              <a:rPr lang="uk-UA" sz="1800" dirty="0"/>
              <a:t> </a:t>
            </a:r>
            <a:r>
              <a:rPr lang="uk-UA" sz="1800"/>
              <a:t>об’єктів – </a:t>
            </a:r>
          </a:p>
          <a:p>
            <a:r>
              <a:rPr lang="uk-UA" sz="1800"/>
              <a:t>Центр надання адміністративних послуг – безбарєрний</a:t>
            </a:r>
          </a:p>
          <a:p>
            <a:r>
              <a:rPr lang="uk-UA" sz="1800"/>
              <a:t>інші об’єкти мають часткову безбар’єрність</a:t>
            </a:r>
            <a:endParaRPr lang="uk-UA" sz="1800" dirty="0"/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931865" y="4409919"/>
            <a:ext cx="10515600" cy="2189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800" dirty="0"/>
              <a:t>Точки тяжіння (об’єкти, якій найчастіше відвідують </a:t>
            </a:r>
            <a:r>
              <a:rPr lang="uk-UA" sz="1800" dirty="0" err="1"/>
              <a:t>маломобільні</a:t>
            </a:r>
            <a:r>
              <a:rPr lang="uk-UA" sz="1800" dirty="0"/>
              <a:t> групи населення)</a:t>
            </a:r>
          </a:p>
          <a:p>
            <a:r>
              <a:rPr lang="uk-UA" sz="1800" dirty="0"/>
              <a:t>Заклади </a:t>
            </a:r>
            <a:r>
              <a:rPr lang="uk-UA" sz="1800"/>
              <a:t>охорони здоровя</a:t>
            </a:r>
            <a:endParaRPr lang="uk-UA" sz="1800" dirty="0"/>
          </a:p>
          <a:p>
            <a:r>
              <a:rPr lang="uk-UA" sz="1800"/>
              <a:t>Зупинки громадського транпорт</a:t>
            </a:r>
            <a:r>
              <a:rPr lang="uk-UA" sz="1800" dirty="0"/>
              <a:t>у</a:t>
            </a:r>
          </a:p>
          <a:p>
            <a:r>
              <a:rPr lang="uk-UA" sz="1800" dirty="0"/>
              <a:t>Центр надання адміністративних послуг</a:t>
            </a:r>
          </a:p>
          <a:p>
            <a:r>
              <a:rPr lang="uk-UA" sz="1800" dirty="0"/>
              <a:t>Заклади роздрібної торгівлі</a:t>
            </a:r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BBB278D-8F53-4D50-9580-D155870F831A}"/>
              </a:ext>
            </a:extLst>
          </p:cNvPr>
          <p:cNvCxnSpPr>
            <a:cxnSpLocks/>
          </p:cNvCxnSpPr>
          <p:nvPr/>
        </p:nvCxnSpPr>
        <p:spPr>
          <a:xfrm>
            <a:off x="5400138" y="1962824"/>
            <a:ext cx="2406769" cy="2387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C9BF0A-EB4F-426C-85CD-01CA1A7AF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45" y="68002"/>
            <a:ext cx="756824" cy="10550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537D78-E19D-47C5-B4A6-E950E9D9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1" y="68002"/>
            <a:ext cx="688700" cy="1024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0ADD64-3D7E-4D92-8C2F-15F6022ACC83}"/>
              </a:ext>
            </a:extLst>
          </p:cNvPr>
          <p:cNvSpPr txBox="1"/>
          <p:nvPr/>
        </p:nvSpPr>
        <p:spPr>
          <a:xfrm>
            <a:off x="2852468" y="344423"/>
            <a:ext cx="6487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/>
              <a:t>АКТУАЛЬНІСТЬ (АНАЛІЗ ПОТРЕБИ)</a:t>
            </a:r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5400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A090DE-1A8B-4EE5-B4EF-8E51F6F9D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959" y="1219130"/>
            <a:ext cx="9304707" cy="5053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74959" y="5192781"/>
            <a:ext cx="9406308" cy="117415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/>
              <a:t>Маршрут починається від зупинки громадського транспорту, яка знаходиться на початку села Баранинці(при виїзді з міста Ужгорода біля закладу харчування «Симфонія смаку»), далі маршрут прямує до наступного повороту на вулицю Фізкультурна, де знаходиться ЦНАП, Баранинська сільська рада, Центр «ПМСД».</a:t>
            </a:r>
          </a:p>
          <a:p>
            <a:pPr marL="0" indent="0">
              <a:buNone/>
            </a:pPr>
            <a:r>
              <a:rPr lang="ru-RU" sz="1600"/>
              <a:t>Маршрутом користуються усі мешканці Баранинської громади.</a:t>
            </a:r>
            <a:endParaRPr lang="en-US" sz="160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CD2F348-C19A-46CA-BF51-C7AB647F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38" y="240730"/>
            <a:ext cx="10515600" cy="678671"/>
          </a:xfrm>
        </p:spPr>
        <p:txBody>
          <a:bodyPr>
            <a:normAutofit/>
          </a:bodyPr>
          <a:lstStyle/>
          <a:p>
            <a:pPr algn="ctr"/>
            <a:r>
              <a:rPr lang="uk-UA" sz="2800">
                <a:latin typeface="Arial" panose="020B0604020202020204" pitchFamily="34" charset="0"/>
                <a:cs typeface="Arial" panose="020B0604020202020204" pitchFamily="34" charset="0"/>
              </a:rPr>
              <a:t>ОПИСОВА ЧАСТИНА МАРШРУТУ </a:t>
            </a:r>
            <a:endParaRPr lang="uk-UA" sz="28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16C882-F6F2-4272-AF9E-5C5A97FBB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45" y="68002"/>
            <a:ext cx="756824" cy="10550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9F2602-721E-4FDF-84EB-C1EC84851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1" y="68002"/>
            <a:ext cx="688700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38F65A-2D3E-4A12-A319-DF271FAC6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"/>
            <a:ext cx="12191999" cy="11230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Схема безбар’єрного маршруту</a:t>
            </a:r>
            <a:endParaRPr lang="en-US" sz="1600" b="1" dirty="0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217E59CD-52C3-468C-8041-862EA0737B00}"/>
              </a:ext>
            </a:extLst>
          </p:cNvPr>
          <p:cNvSpPr/>
          <p:nvPr/>
        </p:nvSpPr>
        <p:spPr>
          <a:xfrm rot="10800000">
            <a:off x="4175662" y="5839604"/>
            <a:ext cx="284671" cy="52621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84551F-240D-4B32-A299-288292A6E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45" y="68002"/>
            <a:ext cx="756824" cy="10550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47D986-FF49-4C39-BA99-0144A274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1" y="68002"/>
            <a:ext cx="688700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4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134" y="283590"/>
            <a:ext cx="10515600" cy="623835"/>
          </a:xfrm>
        </p:spPr>
        <p:txBody>
          <a:bodyPr/>
          <a:lstStyle/>
          <a:p>
            <a:r>
              <a:rPr lang="uk-UA" sz="2800" b="1"/>
              <a:t>ДЕТАЛІЗАЦІЯ СХЕМИ БЕЗБАР’ЄРНОГО МАРШРУТУ </a:t>
            </a:r>
            <a:endParaRPr lang="en-US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4066886" y="951409"/>
            <a:ext cx="405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>
                <a:ea typeface="Calibri" panose="020F0502020204030204" pitchFamily="34" charset="0"/>
              </a:rPr>
              <a:t>Дорожньо</a:t>
            </a:r>
            <a:r>
              <a:rPr lang="uk-UA" sz="2400" dirty="0">
                <a:ea typeface="Calibri" panose="020F0502020204030204" pitchFamily="34" charset="0"/>
              </a:rPr>
              <a:t>-вулична мережа</a:t>
            </a:r>
            <a:endParaRPr lang="en-US" sz="24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5279750" y="1413074"/>
            <a:ext cx="163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Ділянка 1 </a:t>
            </a:r>
            <a:endParaRPr lang="en-US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34FD4C-A37D-463E-9885-1E7C9BC47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3582"/>
            <a:ext cx="4984629" cy="37111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84F369-4631-4FAC-8BB8-CFE9181B2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69" y="2423582"/>
            <a:ext cx="4984630" cy="3715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B76607-D861-4395-884A-08B82F6D55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45" y="68002"/>
            <a:ext cx="756824" cy="10550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3FD9A1-D593-4F9E-85AD-6586A4D72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1" y="68002"/>
            <a:ext cx="688700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2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6334"/>
            <a:ext cx="10515600" cy="10710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/>
              <a:t>ДЕТАЛІЗАЦІЯ СХЕМИ БЕЗБАР’ЄРНОГО МАРШРУТУ. </a:t>
            </a:r>
            <a:br>
              <a:rPr lang="uk-UA" sz="2800" b="1" dirty="0"/>
            </a:br>
            <a:br>
              <a:rPr lang="uk-UA" sz="2800" b="1" dirty="0"/>
            </a:br>
            <a:r>
              <a:rPr lang="uk-UA" sz="2800" dirty="0"/>
              <a:t>Об’єкт 1</a:t>
            </a:r>
            <a:endParaRPr lang="en-US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85C002-270B-4EAC-B419-5D61377C0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03" y="1732858"/>
            <a:ext cx="6339296" cy="4728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265441-A493-4133-9513-A46198F2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70" y="1732858"/>
            <a:ext cx="2928029" cy="4765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F850DE-A6AE-4BA0-9967-C29F1F3EB9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45" y="68002"/>
            <a:ext cx="756824" cy="10550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00E801-BE47-4EBC-8617-64BFFD8C0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1" y="68002"/>
            <a:ext cx="688700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933" y="287765"/>
            <a:ext cx="9364133" cy="716941"/>
          </a:xfrm>
        </p:spPr>
        <p:txBody>
          <a:bodyPr/>
          <a:lstStyle/>
          <a:p>
            <a:r>
              <a:rPr lang="uk-UA" sz="2800" b="1"/>
              <a:t>ДЕТАЛІЗАЦІЯ СХЕМИ БЕЗБАР’ЄРНОГО МАРШРУТУ. </a:t>
            </a:r>
            <a:endParaRPr lang="en-US" sz="28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176865" y="1004706"/>
            <a:ext cx="9838267" cy="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Транспортна інфраструктура (зупинки громадського транспорту, вокзали, станції)</a:t>
            </a:r>
            <a:endParaRPr lang="en-US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35FD69-7DA0-41B6-8D1A-8F8C452F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7" y="2176908"/>
            <a:ext cx="4984630" cy="383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Фото">
            <a:extLst>
              <a:ext uri="{FF2B5EF4-FFF2-40B4-BE49-F238E27FC236}">
                <a16:creationId xmlns:a16="http://schemas.microsoft.com/office/drawing/2014/main" id="{2B74EE31-82F9-4E42-89C3-3E9F9FDDD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96" y="2176908"/>
            <a:ext cx="6807949" cy="3834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392898-7189-45FC-B957-40AEC876E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45" y="68002"/>
            <a:ext cx="756824" cy="10550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8212E7-CC1A-42B5-B8B0-704F82D9C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1" y="68002"/>
            <a:ext cx="688700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0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0660"/>
            <a:ext cx="10515600" cy="725408"/>
          </a:xfrm>
        </p:spPr>
        <p:txBody>
          <a:bodyPr/>
          <a:lstStyle/>
          <a:p>
            <a:pPr algn="ctr"/>
            <a:r>
              <a:rPr lang="uk-UA" sz="2800" b="1"/>
              <a:t>ДЕТАЛІЗАЦІЯ СХЕМИ БЕЗБАР’ЄРНОГО МАРШРУТУ. </a:t>
            </a:r>
            <a:endParaRPr lang="en-US" sz="28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838200" y="1108110"/>
            <a:ext cx="10515600" cy="851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/>
              <a:t>Громадський транспорт</a:t>
            </a:r>
            <a:endParaRPr lang="en-US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6953F4-3DD3-4D96-822E-39E0D3BA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3332"/>
            <a:ext cx="5036944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F63EC13-AACF-4235-8483-2C6821DD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3332"/>
            <a:ext cx="5130800" cy="3848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CF55E6-FB28-4CDA-8F4A-7196BB64B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45" y="68002"/>
            <a:ext cx="756824" cy="10550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C6A39B-2698-46BC-8C7B-F5C0D6860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1" y="68002"/>
            <a:ext cx="688700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271" y="244644"/>
            <a:ext cx="7814733" cy="701728"/>
          </a:xfrm>
        </p:spPr>
        <p:txBody>
          <a:bodyPr>
            <a:normAutofit/>
          </a:bodyPr>
          <a:lstStyle/>
          <a:p>
            <a:r>
              <a:rPr lang="uk-UA" sz="2000" b="1"/>
              <a:t>ЗАХОДИ З ОБЛАШТУВАННЯ БЕЗБАР'ЄРНОГО МАРШРУТУ</a:t>
            </a:r>
            <a:endParaRPr lang="en-US" sz="2000" b="1" dirty="0"/>
          </a:p>
        </p:txBody>
      </p:sp>
      <p:graphicFrame>
        <p:nvGraphicFramePr>
          <p:cNvPr id="4" name="Місце для вмісту 2">
            <a:extLst>
              <a:ext uri="{FF2B5EF4-FFF2-40B4-BE49-F238E27FC236}">
                <a16:creationId xmlns:a16="http://schemas.microsoft.com/office/drawing/2014/main" id="{F65CCF0C-0B69-49F1-9D8A-226AE3D62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074745"/>
              </p:ext>
            </p:extLst>
          </p:nvPr>
        </p:nvGraphicFramePr>
        <p:xfrm>
          <a:off x="750931" y="2105715"/>
          <a:ext cx="10515600" cy="3134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0237">
                  <a:extLst>
                    <a:ext uri="{9D8B030D-6E8A-4147-A177-3AD203B41FA5}">
                      <a16:colId xmlns:a16="http://schemas.microsoft.com/office/drawing/2014/main" val="1592931510"/>
                    </a:ext>
                  </a:extLst>
                </a:gridCol>
                <a:gridCol w="1380227">
                  <a:extLst>
                    <a:ext uri="{9D8B030D-6E8A-4147-A177-3AD203B41FA5}">
                      <a16:colId xmlns:a16="http://schemas.microsoft.com/office/drawing/2014/main" val="3926930202"/>
                    </a:ext>
                  </a:extLst>
                </a:gridCol>
                <a:gridCol w="3495136">
                  <a:extLst>
                    <a:ext uri="{9D8B030D-6E8A-4147-A177-3AD203B41FA5}">
                      <a16:colId xmlns:a16="http://schemas.microsoft.com/office/drawing/2014/main" val="2701399361"/>
                    </a:ext>
                  </a:extLst>
                </a:gridCol>
              </a:tblGrid>
              <a:tr h="400782">
                <a:tc>
                  <a:txBody>
                    <a:bodyPr/>
                    <a:lstStyle/>
                    <a:p>
                      <a:r>
                        <a:rPr lang="uk-UA" dirty="0"/>
                        <a:t>Заходи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Терміни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Потреба у фінансуванні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58956"/>
                  </a:ext>
                </a:extLst>
              </a:tr>
              <a:tr h="12517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• Поточний ремонт з </a:t>
                      </a:r>
                      <a:r>
                        <a:rPr lang="uk-UA"/>
                        <a:t>облаштування пішохідних переходів на </a:t>
                      </a:r>
                      <a:r>
                        <a:rPr lang="uk-UA" dirty="0"/>
                        <a:t>вул</a:t>
                      </a:r>
                      <a:r>
                        <a:rPr lang="uk-UA"/>
                        <a:t>. Фізкультурна;</a:t>
                      </a:r>
                      <a:endParaRPr lang="uk-UA" dirty="0"/>
                    </a:p>
                    <a:p>
                      <a:r>
                        <a:rPr lang="uk-U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01.02.2025 -01.02.2026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uk-UA" sz="1400" dirty="0"/>
                        <a:t>коштів місцевого бюджету;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sz="1400" dirty="0"/>
                        <a:t>з можливістю залучення коштів міжнародних організацій,    донорських організацій;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sz="1400" dirty="0"/>
                        <a:t>-    коштів держбюджету.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408132"/>
                  </a:ext>
                </a:extLst>
              </a:tr>
              <a:tr h="1482344">
                <a:tc>
                  <a:txBody>
                    <a:bodyPr/>
                    <a:lstStyle/>
                    <a:p>
                      <a:r>
                        <a:rPr lang="uk-UA" dirty="0"/>
                        <a:t>• Облаштування тротуару на </a:t>
                      </a:r>
                      <a:r>
                        <a:rPr lang="uk-UA"/>
                        <a:t>проїзній частині вул. Фізкультурна;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/>
                        <a:t>01.02.2025 -01.02.2026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uk-UA" sz="1400" dirty="0"/>
                        <a:t>коштів місцевого бюджету;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sz="1400" dirty="0"/>
                        <a:t>з можливістю залучення коштів міжнародних організацій,    донорських організацій;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sz="1400" dirty="0"/>
                        <a:t>-    коштів держбюджету.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821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529DA5-98C7-44EE-8DF3-BE10AA858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45" y="68002"/>
            <a:ext cx="756824" cy="10550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4EF07F-563F-407F-B7CB-790A03B59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1" y="68002"/>
            <a:ext cx="688700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43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329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Bahnschrift Condensed</vt:lpstr>
      <vt:lpstr>Bahnschrift SemiCondensed</vt:lpstr>
      <vt:lpstr>Calibri</vt:lpstr>
      <vt:lpstr>Тема Office</vt:lpstr>
      <vt:lpstr>БЕЗБАР’ЄРНИЙ МАРШРУТ</vt:lpstr>
      <vt:lpstr>Презентация PowerPoint</vt:lpstr>
      <vt:lpstr>ОПИСОВА ЧАСТИНА МАРШРУТУ </vt:lpstr>
      <vt:lpstr>Схема безбар’єрного маршруту</vt:lpstr>
      <vt:lpstr>ДЕТАЛІЗАЦІЯ СХЕМИ БЕЗБАР’ЄРНОГО МАРШРУТУ </vt:lpstr>
      <vt:lpstr>ДЕТАЛІЗАЦІЯ СХЕМИ БЕЗБАР’ЄРНОГО МАРШРУТУ.   Об’єкт 1</vt:lpstr>
      <vt:lpstr>ДЕТАЛІЗАЦІЯ СХЕМИ БЕЗБАР’ЄРНОГО МАРШРУТУ. </vt:lpstr>
      <vt:lpstr>ДЕТАЛІЗАЦІЯ СХЕМИ БЕЗБАР’ЄРНОГО МАРШРУТУ. </vt:lpstr>
      <vt:lpstr>ЗАХОДИ З ОБЛАШТУВАННЯ БЕЗБАР'ЄРНОГО МАРШРУТУ</vt:lpstr>
      <vt:lpstr>ОЧІКУВАНІ РЕЗУЛЬТАТИ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Безбар’єрний маршрут</dc:title>
  <dc:creator>Негода Мирослава Сергіївна</dc:creator>
  <cp:lastModifiedBy>Cnap Baranynci</cp:lastModifiedBy>
  <cp:revision>69</cp:revision>
  <cp:lastPrinted>2024-10-14T08:46:29Z</cp:lastPrinted>
  <dcterms:created xsi:type="dcterms:W3CDTF">2024-10-11T13:14:51Z</dcterms:created>
  <dcterms:modified xsi:type="dcterms:W3CDTF">2025-03-24T09:23:58Z</dcterms:modified>
</cp:coreProperties>
</file>